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93" r:id="rId5"/>
    <p:sldId id="261" r:id="rId6"/>
    <p:sldId id="294" r:id="rId7"/>
    <p:sldId id="296" r:id="rId8"/>
    <p:sldId id="295" r:id="rId9"/>
    <p:sldId id="258" r:id="rId10"/>
    <p:sldId id="264" r:id="rId11"/>
    <p:sldId id="287" r:id="rId12"/>
    <p:sldId id="282" r:id="rId13"/>
    <p:sldId id="290" r:id="rId14"/>
    <p:sldId id="265" r:id="rId15"/>
    <p:sldId id="262" r:id="rId16"/>
    <p:sldId id="263" r:id="rId17"/>
    <p:sldId id="288" r:id="rId18"/>
    <p:sldId id="260" r:id="rId19"/>
    <p:sldId id="266" r:id="rId20"/>
    <p:sldId id="268" r:id="rId21"/>
    <p:sldId id="292" r:id="rId22"/>
    <p:sldId id="267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05"/>
    <p:restoredTop sz="92867"/>
  </p:normalViewPr>
  <p:slideViewPr>
    <p:cSldViewPr snapToGrid="0" snapToObjects="1">
      <p:cViewPr varScale="1">
        <p:scale>
          <a:sx n="111" d="100"/>
          <a:sy n="111" d="100"/>
        </p:scale>
        <p:origin x="20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2.png>
</file>

<file path=ppt/media/image4.tiff>
</file>

<file path=ppt/media/image5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19.09.2022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E75DD-133B-EA42-B925-ACA7AFAF21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800" dirty="0"/>
              <a:t>Современные методы программирования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D83B46-0899-F24C-BDF5-A4E9F06017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en-US" dirty="0"/>
          </a:p>
          <a:p>
            <a:r>
              <a:rPr lang="en-US" dirty="0"/>
              <a:t>202</a:t>
            </a:r>
            <a:r>
              <a:rPr lang="ru-RU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50625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1C32B-6EA0-5B45-92F1-98104DAF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4A057B-99E1-8546-BA84-158A24302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Интерпретация </a:t>
            </a:r>
          </a:p>
          <a:p>
            <a:r>
              <a:rPr lang="ru-RU" dirty="0"/>
              <a:t>Байт-код</a:t>
            </a:r>
          </a:p>
          <a:p>
            <a:r>
              <a:rPr lang="ru-RU" dirty="0"/>
              <a:t>Встроенные типы реализованы на </a:t>
            </a:r>
            <a:r>
              <a:rPr lang="en-US" dirty="0"/>
              <a:t>C</a:t>
            </a:r>
          </a:p>
          <a:p>
            <a:r>
              <a:rPr lang="ru-RU" dirty="0"/>
              <a:t>Динамический</a:t>
            </a:r>
          </a:p>
          <a:p>
            <a:r>
              <a:rPr lang="ru-RU" dirty="0" err="1"/>
              <a:t>Мультипарадигменый</a:t>
            </a:r>
            <a:endParaRPr lang="ru-RU" dirty="0"/>
          </a:p>
          <a:p>
            <a:r>
              <a:rPr lang="ru-RU" dirty="0"/>
              <a:t>Эталонной реализацией </a:t>
            </a:r>
            <a:r>
              <a:rPr lang="ru-RU" dirty="0" err="1"/>
              <a:t>Python</a:t>
            </a:r>
            <a:r>
              <a:rPr lang="ru-RU" dirty="0"/>
              <a:t> является интерпретатор </a:t>
            </a:r>
            <a:r>
              <a:rPr lang="ru-RU" dirty="0" err="1"/>
              <a:t>C</a:t>
            </a:r>
            <a:r>
              <a:rPr lang="en" dirty="0"/>
              <a:t>P</a:t>
            </a:r>
            <a:r>
              <a:rPr lang="ru-RU" dirty="0" err="1"/>
              <a:t>ython</a:t>
            </a:r>
            <a:r>
              <a:rPr lang="ru-RU" dirty="0"/>
              <a:t>. Распространяется под свободной лицензией </a:t>
            </a:r>
            <a:r>
              <a:rPr lang="ru-RU" dirty="0" err="1"/>
              <a:t>Python</a:t>
            </a:r>
            <a:r>
              <a:rPr lang="ru-RU" dirty="0"/>
              <a:t> </a:t>
            </a:r>
            <a:r>
              <a:rPr lang="ru-RU" dirty="0" err="1"/>
              <a:t>Software</a:t>
            </a:r>
            <a:r>
              <a:rPr lang="ru-RU" dirty="0"/>
              <a:t> </a:t>
            </a:r>
            <a:r>
              <a:rPr lang="ru-RU" dirty="0" err="1"/>
              <a:t>Foundation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. Есть реализация для JVM с возможностью компиляции, CLR. </a:t>
            </a:r>
            <a:r>
              <a:rPr lang="ru-RU" dirty="0" err="1"/>
              <a:t>PyPy</a:t>
            </a:r>
            <a:r>
              <a:rPr lang="ru-RU" dirty="0"/>
              <a:t> использует JIT-компиляцию, которая значительно увеличивает скорость выполнения </a:t>
            </a:r>
            <a:r>
              <a:rPr lang="ru-RU" dirty="0" err="1"/>
              <a:t>Python</a:t>
            </a:r>
            <a:r>
              <a:rPr lang="ru-RU" dirty="0"/>
              <a:t>-программ.</a:t>
            </a:r>
          </a:p>
        </p:txBody>
      </p:sp>
    </p:spTree>
    <p:extLst>
      <p:ext uri="{BB962C8B-B14F-4D97-AF65-F5344CB8AC3E}">
        <p14:creationId xmlns:p14="http://schemas.microsoft.com/office/powerpoint/2010/main" val="2790399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2F788-B2BE-6944-A495-15A73C3C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писать код?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62A4FD-C948-4A4D-B769-7075FBFA4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" dirty="0" err="1"/>
              <a:t>Jupyter</a:t>
            </a:r>
            <a:r>
              <a:rPr lang="ru-RU" dirty="0"/>
              <a:t> </a:t>
            </a:r>
          </a:p>
          <a:p>
            <a:r>
              <a:rPr lang="en-US" dirty="0">
                <a:hlinkClick r:id="rId2"/>
              </a:rPr>
              <a:t>https://colab.research.google.com</a:t>
            </a:r>
            <a:endParaRPr lang="ru-RU" dirty="0"/>
          </a:p>
          <a:p>
            <a:r>
              <a:rPr lang="ru-RU" dirty="0"/>
              <a:t>Текстовый редактор</a:t>
            </a:r>
          </a:p>
          <a:p>
            <a:r>
              <a:rPr lang="en-US" dirty="0"/>
              <a:t>Atom</a:t>
            </a:r>
          </a:p>
          <a:p>
            <a:r>
              <a:rPr lang="en" dirty="0"/>
              <a:t>PyCharm</a:t>
            </a:r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r>
              <a:rPr lang="ru-RU" dirty="0"/>
              <a:t>А где выполнять?</a:t>
            </a:r>
          </a:p>
          <a:p>
            <a:r>
              <a:rPr lang="ru-RU" dirty="0"/>
              <a:t>консоль</a:t>
            </a:r>
          </a:p>
          <a:p>
            <a:r>
              <a:rPr lang="en" dirty="0" err="1"/>
              <a:t>python.org</a:t>
            </a:r>
            <a:endParaRPr lang="ru-RU" dirty="0"/>
          </a:p>
          <a:p>
            <a:r>
              <a:rPr lang="ru-RU" dirty="0"/>
              <a:t>см. выше</a:t>
            </a:r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0750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5E2662-0822-624A-ABE5-EE54D3D2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390FB2-2332-B648-A9A0-864C197ED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320800"/>
            <a:ext cx="3675721" cy="52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7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E36D9-390F-C44B-A172-1566BDCC0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7CDBE5-C902-964B-93BC-1A59B48A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Используйте пробелы, а не табуляции</a:t>
            </a:r>
          </a:p>
          <a:p>
            <a:r>
              <a:rPr lang="ru-RU" dirty="0"/>
              <a:t>Строка не более 79 символов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with open('/path/to/some/file/you/want/to/read') as file_1, \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open('/path/to/some/file/being/written', 'w') as file_2: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  file_2.write(file_1.read())</a:t>
            </a:r>
          </a:p>
        </p:txBody>
      </p:sp>
    </p:spTree>
    <p:extLst>
      <p:ext uri="{BB962C8B-B14F-4D97-AF65-F5344CB8AC3E}">
        <p14:creationId xmlns:p14="http://schemas.microsoft.com/office/powerpoint/2010/main" val="2008626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en-US" dirty="0"/>
              <a:t>import this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Если результат равный – то убираем самого дальнего соседа или считаем средневзвешенный голос</a:t>
            </a:r>
          </a:p>
          <a:p>
            <a:endParaRPr lang="ru-RU" dirty="0"/>
          </a:p>
          <a:p>
            <a:r>
              <a:rPr lang="ru-RU" dirty="0"/>
              <a:t>Для целей обучения именно программированию не используем </a:t>
            </a:r>
            <a:r>
              <a:rPr lang="en" b="1" dirty="0" err="1"/>
              <a:t>Scikit</a:t>
            </a:r>
            <a:r>
              <a:rPr lang="en" dirty="0"/>
              <a:t>-</a:t>
            </a:r>
            <a:r>
              <a:rPr lang="en" b="1" dirty="0"/>
              <a:t>learn</a:t>
            </a:r>
            <a:r>
              <a:rPr lang="ru-RU" b="1" dirty="0"/>
              <a:t> </a:t>
            </a:r>
            <a:r>
              <a:rPr lang="ru-RU" dirty="0"/>
              <a:t>или аналоги, хотя можно использовать для сравнения…</a:t>
            </a:r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Какая у Вас ближайшая станция метро?</a:t>
            </a:r>
          </a:p>
          <a:p>
            <a:pPr lvl="1"/>
            <a:r>
              <a:rPr lang="ru-RU" dirty="0"/>
              <a:t>Что Вы пьете по утрам? Чай или Кофе?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28890-43B7-CC47-957C-A86F26A9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 данных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6BB42E-6333-F745-B6C0-89961AAC2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Jupyter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9231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AE4895-31C7-B845-8134-C06CA447D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2305B9-79E0-6D40-A180-E8DF82905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Переменные - это не ящики, это этикетки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Jupyter</a:t>
            </a:r>
            <a:r>
              <a:rPr lang="en-US" dirty="0"/>
              <a:t>….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011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0792"/>
            <a:ext cx="7886700" cy="4351338"/>
          </a:xfrm>
        </p:spPr>
        <p:txBody>
          <a:bodyPr/>
          <a:lstStyle/>
          <a:p>
            <a:r>
              <a:rPr lang="ru-RU" dirty="0"/>
              <a:t>Давайте соберем информацию о друзьях из </a:t>
            </a:r>
            <a:r>
              <a:rPr lang="en-US" dirty="0"/>
              <a:t>VK</a:t>
            </a:r>
            <a:endParaRPr lang="ru-RU" dirty="0"/>
          </a:p>
          <a:p>
            <a:r>
              <a:rPr lang="ru-RU" dirty="0"/>
              <a:t>Оценить центральность: по посредничеству, по близости, собственного вектора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949" y="3028013"/>
            <a:ext cx="3829987" cy="382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F62EC-D57D-BB49-9CFF-BDAAB21B9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8813C5-9DA6-F445-92F9-A579EB7F2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16565"/>
            <a:ext cx="7886700" cy="4660397"/>
          </a:xfrm>
        </p:spPr>
        <p:txBody>
          <a:bodyPr>
            <a:normAutofit/>
          </a:bodyPr>
          <a:lstStyle/>
          <a:p>
            <a:r>
              <a:rPr lang="ru-RU" dirty="0"/>
              <a:t>Введение/Знакомство</a:t>
            </a:r>
          </a:p>
          <a:p>
            <a:r>
              <a:rPr lang="en-US" dirty="0"/>
              <a:t>Python</a:t>
            </a:r>
          </a:p>
          <a:p>
            <a:pPr lvl="1"/>
            <a:r>
              <a:rPr lang="ru-RU" dirty="0"/>
              <a:t>Динамические аспекты и ООП</a:t>
            </a:r>
          </a:p>
          <a:p>
            <a:pPr lvl="1"/>
            <a:r>
              <a:rPr lang="ru-RU" dirty="0"/>
              <a:t>Объектная модель</a:t>
            </a:r>
          </a:p>
          <a:p>
            <a:pPr lvl="1"/>
            <a:r>
              <a:rPr lang="ru-RU" dirty="0"/>
              <a:t>Встроенные типы</a:t>
            </a:r>
          </a:p>
          <a:p>
            <a:pPr lvl="1"/>
            <a:r>
              <a:rPr lang="ru-RU" dirty="0"/>
              <a:t>Функции</a:t>
            </a:r>
          </a:p>
          <a:p>
            <a:pPr marL="0" indent="0">
              <a:buNone/>
            </a:pPr>
            <a:r>
              <a:rPr lang="ru-RU" dirty="0" err="1"/>
              <a:t>NumPy</a:t>
            </a:r>
            <a:endParaRPr lang="ru-RU" dirty="0"/>
          </a:p>
          <a:p>
            <a:pPr marL="0" indent="0">
              <a:buNone/>
            </a:pPr>
            <a:r>
              <a:rPr lang="ru-RU" dirty="0" err="1"/>
              <a:t>Pandas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244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6D11AA-1B25-C143-A0B9-0C25DEFBB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Виды последовательностей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269AA9-D1EA-6C4C-9493-49847B24E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Контейнерные:</a:t>
            </a:r>
          </a:p>
          <a:p>
            <a:pPr lvl="1"/>
            <a:r>
              <a:rPr lang="en-US" dirty="0"/>
              <a:t>list, tuple, </a:t>
            </a:r>
            <a:r>
              <a:rPr lang="en-US" dirty="0" err="1"/>
              <a:t>collections.deque</a:t>
            </a:r>
            <a:endParaRPr lang="en-US" dirty="0"/>
          </a:p>
          <a:p>
            <a:r>
              <a:rPr lang="ru-RU" dirty="0"/>
              <a:t>Плоские: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, bytes,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endParaRPr lang="en-US" dirty="0"/>
          </a:p>
          <a:p>
            <a:r>
              <a:rPr lang="ru-RU" dirty="0"/>
              <a:t>Изменяемые:</a:t>
            </a:r>
          </a:p>
          <a:p>
            <a:pPr lvl="1"/>
            <a:r>
              <a:rPr lang="en-US" dirty="0"/>
              <a:t>list,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collections.deque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r>
              <a:rPr lang="ru-RU" dirty="0"/>
              <a:t>Неизменяемые:</a:t>
            </a:r>
          </a:p>
          <a:p>
            <a:pPr lvl="1"/>
            <a:r>
              <a:rPr lang="en-US" dirty="0"/>
              <a:t>tuple, </a:t>
            </a:r>
            <a:r>
              <a:rPr lang="en-US" dirty="0" err="1"/>
              <a:t>str</a:t>
            </a:r>
            <a:r>
              <a:rPr lang="en-US" dirty="0"/>
              <a:t>, bytes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1012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FFB4D-39FF-4743-80BD-35665EBA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Представление в памяти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4CB4B66-2AB0-414C-813C-C6C190DFE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630" y="1690688"/>
            <a:ext cx="8240710" cy="460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29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65338B-3D42-3246-9CC2-4865F4F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Последовательности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E82A21-C4CE-804F-B07E-2F43F03CF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50" y="1748279"/>
            <a:ext cx="8163500" cy="336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108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C2BD9-43D7-D841-B899-FFC6BFA7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8AC27AF-1B9F-0D4F-8F33-8201CE6EF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39802"/>
            <a:ext cx="9144000" cy="317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897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2ECA7-228B-DB4D-9C3C-C3524A601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2C6566-F484-4443-A316-DB6AC4FD6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Решает проблему просмотра данных не помещающихся в память</a:t>
            </a:r>
          </a:p>
          <a:p>
            <a:r>
              <a:rPr lang="ru-RU" dirty="0"/>
              <a:t>Он делает это лениво….</a:t>
            </a:r>
          </a:p>
          <a:p>
            <a:r>
              <a:rPr lang="ru-RU" dirty="0"/>
              <a:t>Итераторы используются для поддержки:</a:t>
            </a:r>
          </a:p>
          <a:p>
            <a:pPr lvl="1"/>
            <a:r>
              <a:rPr lang="en-US" dirty="0"/>
              <a:t>for</a:t>
            </a:r>
          </a:p>
          <a:p>
            <a:pPr lvl="1"/>
            <a:r>
              <a:rPr lang="ru-RU" dirty="0"/>
              <a:t>Конструирования коллекций</a:t>
            </a:r>
          </a:p>
          <a:p>
            <a:pPr lvl="1"/>
            <a:r>
              <a:rPr lang="ru-RU" dirty="0"/>
              <a:t>Построчного просмотра файлов</a:t>
            </a:r>
          </a:p>
          <a:p>
            <a:pPr lvl="1"/>
            <a:r>
              <a:rPr lang="ru-RU" dirty="0"/>
              <a:t>Списковых и словарных включений</a:t>
            </a:r>
          </a:p>
          <a:p>
            <a:pPr lvl="1"/>
            <a:r>
              <a:rPr lang="ru-RU" dirty="0"/>
              <a:t>Распаковки кортежей</a:t>
            </a:r>
          </a:p>
          <a:p>
            <a:pPr lvl="1"/>
            <a:r>
              <a:rPr lang="ru-RU" dirty="0"/>
              <a:t>Распаковки фактических параметров </a:t>
            </a:r>
            <a:r>
              <a:rPr lang="en-US" dirty="0"/>
              <a:t>*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1799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Реализовать модель Шеллинга (модель расовой сегрегации)</a:t>
            </a:r>
          </a:p>
          <a:p>
            <a:r>
              <a:rPr lang="ru-RU" dirty="0"/>
              <a:t>Дан квадрат </a:t>
            </a:r>
            <a:r>
              <a:rPr lang="en-US" dirty="0"/>
              <a:t>n x n</a:t>
            </a:r>
            <a:r>
              <a:rPr lang="ru-RU" dirty="0"/>
              <a:t>. 45</a:t>
            </a:r>
            <a:r>
              <a:rPr lang="en-US" dirty="0"/>
              <a:t>% </a:t>
            </a:r>
            <a:r>
              <a:rPr lang="ru-RU" dirty="0"/>
              <a:t>клеток синие, 45</a:t>
            </a:r>
            <a:r>
              <a:rPr lang="en-US" dirty="0"/>
              <a:t>% </a:t>
            </a:r>
            <a:r>
              <a:rPr lang="ru-RU" dirty="0"/>
              <a:t>клеток красные, 10</a:t>
            </a:r>
            <a:r>
              <a:rPr lang="en-US" dirty="0"/>
              <a:t>% </a:t>
            </a:r>
            <a:r>
              <a:rPr lang="ru-RU" dirty="0"/>
              <a:t>клеток пустые. Начальное заполнение в случайном порядке.</a:t>
            </a:r>
          </a:p>
          <a:p>
            <a:r>
              <a:rPr lang="ru-RU" dirty="0"/>
              <a:t>Клетка «счастлива» если у нее 2 или более соседа одного с ней цвета. Соседи – это 8 клеток вокруг данной.</a:t>
            </a:r>
          </a:p>
          <a:p>
            <a:r>
              <a:rPr lang="ru-RU" dirty="0"/>
              <a:t>Моделирование: выбрать случайным образом «несчастную» клетку и переместить ее в случайно выбранную пустую клетку.</a:t>
            </a:r>
          </a:p>
          <a:p>
            <a:r>
              <a:rPr lang="ru-RU" dirty="0"/>
              <a:t>Вывести квадраты через данное некоторое количество шагов иллюстрирующее расовую сегрегацию.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4B8B00-0E14-D248-8449-6DFAFE0B0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2F8ECA-2A01-D348-A06A-AA41F2A28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6447"/>
            <a:ext cx="7886700" cy="5020516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отрезков на плоскости. Определить: Есть ли среди них пересечения?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Построить выпуклый многоугольник, который включает все эти точки.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На плоскости дан многоугольник (необязательно выпуклый). Дана точка. Определить принадлежит ли точка многоугольнику.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Найди окружность минимального радиуса которой принадлежат все эти точки.</a:t>
            </a:r>
          </a:p>
        </p:txBody>
      </p:sp>
    </p:spTree>
    <p:extLst>
      <p:ext uri="{BB962C8B-B14F-4D97-AF65-F5344CB8AC3E}">
        <p14:creationId xmlns:p14="http://schemas.microsoft.com/office/powerpoint/2010/main" val="1872951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437BED-0D87-F542-A15B-10789BA63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Отображения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B8345EC-8EF6-554F-AAE1-3B8A00079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226652"/>
            <a:ext cx="7864055" cy="2777757"/>
          </a:xfrm>
        </p:spPr>
      </p:pic>
    </p:spTree>
    <p:extLst>
      <p:ext uri="{BB962C8B-B14F-4D97-AF65-F5344CB8AC3E}">
        <p14:creationId xmlns:p14="http://schemas.microsoft.com/office/powerpoint/2010/main" val="7632259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CF575F-9512-BB4F-9E97-75DDF77A8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Ограничение на ключи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B5203D-4753-FC42-B020-9719069F0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Ключ должен быть </a:t>
            </a:r>
            <a:r>
              <a:rPr lang="ru-RU" dirty="0" err="1"/>
              <a:t>хэшируемым</a:t>
            </a:r>
            <a:r>
              <a:rPr lang="ru-RU" dirty="0"/>
              <a:t> объектом</a:t>
            </a:r>
          </a:p>
          <a:p>
            <a:r>
              <a:rPr lang="ru-RU" dirty="0" err="1"/>
              <a:t>Хэшируемый</a:t>
            </a:r>
            <a:r>
              <a:rPr lang="ru-RU" dirty="0"/>
              <a:t> объект – поддерживает:</a:t>
            </a:r>
          </a:p>
          <a:p>
            <a:pPr lvl="1"/>
            <a:r>
              <a:rPr lang="ru-RU" dirty="0"/>
              <a:t>Метод __</a:t>
            </a:r>
            <a:r>
              <a:rPr lang="en-US" dirty="0"/>
              <a:t>hash__</a:t>
            </a:r>
          </a:p>
          <a:p>
            <a:pPr lvl="1"/>
            <a:r>
              <a:rPr lang="ru-RU" dirty="0"/>
              <a:t>Метод __</a:t>
            </a:r>
            <a:r>
              <a:rPr lang="en-US" dirty="0" err="1"/>
              <a:t>eq</a:t>
            </a:r>
            <a:r>
              <a:rPr lang="en-US" dirty="0"/>
              <a:t>__</a:t>
            </a:r>
          </a:p>
          <a:p>
            <a:r>
              <a:rPr lang="ru-RU" dirty="0"/>
              <a:t>Если объекты равны, то и их </a:t>
            </a:r>
            <a:r>
              <a:rPr lang="ru-RU" dirty="0" err="1"/>
              <a:t>хэш</a:t>
            </a:r>
            <a:r>
              <a:rPr lang="ru-RU" dirty="0"/>
              <a:t>-значения тоже должны быть равны.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63926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56616-1263-F745-A73F-B33E52108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Множества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8AA79EB-247E-074C-BF1B-CCE3F4F3E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2750" y="2794794"/>
            <a:ext cx="5778500" cy="2413000"/>
          </a:xfrm>
        </p:spPr>
      </p:pic>
    </p:spTree>
    <p:extLst>
      <p:ext uri="{BB962C8B-B14F-4D97-AF65-F5344CB8AC3E}">
        <p14:creationId xmlns:p14="http://schemas.microsoft.com/office/powerpoint/2010/main" val="2772498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Python. 5-</a:t>
            </a:r>
            <a:r>
              <a:rPr lang="ru-RU" dirty="0"/>
              <a:t>е изд.</a:t>
            </a:r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r>
              <a:rPr lang="en" dirty="0" err="1"/>
              <a:t>Matloff</a:t>
            </a:r>
            <a:r>
              <a:rPr lang="en" dirty="0"/>
              <a:t>, Norman S. The art of R programming: tour of statistical software design</a:t>
            </a:r>
          </a:p>
          <a:p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8F369-5332-474A-908A-695BC4228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681" y="273622"/>
            <a:ext cx="7886700" cy="853781"/>
          </a:xfrm>
        </p:spPr>
        <p:txBody>
          <a:bodyPr/>
          <a:lstStyle/>
          <a:p>
            <a:r>
              <a:rPr lang="ru-RU" dirty="0"/>
              <a:t>Операции на множествах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95E4B8-CB46-654B-BEEC-2BB8CF553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32" y="1127403"/>
            <a:ext cx="2150067" cy="444347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923AFAE-7859-AC41-9927-24E62E404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530" y="1127402"/>
            <a:ext cx="1618927" cy="446823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11CDCC6-146C-B94C-B5C7-3605D5468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319" y="1127401"/>
            <a:ext cx="2756062" cy="413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60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C8AF16-1B80-B440-BD1B-F3B721198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программирования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4E33A81-7D02-E447-A59E-58DDFE1CA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92978"/>
            <a:ext cx="9144000" cy="5274068"/>
          </a:xfrm>
        </p:spPr>
      </p:pic>
    </p:spTree>
    <p:extLst>
      <p:ext uri="{BB962C8B-B14F-4D97-AF65-F5344CB8AC3E}">
        <p14:creationId xmlns:p14="http://schemas.microsoft.com/office/powerpoint/2010/main" val="19833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9C70C-3616-DC4D-87C7-67D215F10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Эскимосы и снег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BB6CCD-1DE9-7D44-855B-59CEC1128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Что этот язык может «делать»?</a:t>
            </a:r>
          </a:p>
          <a:p>
            <a:endParaRPr lang="ru-RU" dirty="0"/>
          </a:p>
          <a:p>
            <a:r>
              <a:rPr lang="ru-RU" dirty="0"/>
              <a:t>Программа – последовательность символов, определяющая вычисления</a:t>
            </a:r>
          </a:p>
          <a:p>
            <a:r>
              <a:rPr lang="ru-RU" dirty="0"/>
              <a:t>Язык программирования – это набор правил, определяющих, какие последовательности символов составляют программу и какое вычисление описывает программа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6537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F2E796-46AE-BA40-AE44-7233A8E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нужно знать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F8481A-1464-6247-9868-310984371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Python</a:t>
            </a:r>
            <a:r>
              <a:rPr lang="ru-RU" dirty="0"/>
              <a:t> или </a:t>
            </a:r>
            <a:r>
              <a:rPr lang="ru-RU" dirty="0" err="1"/>
              <a:t>R</a:t>
            </a:r>
            <a:r>
              <a:rPr lang="ru-RU" dirty="0"/>
              <a:t> или ….</a:t>
            </a:r>
          </a:p>
          <a:p>
            <a:r>
              <a:rPr lang="ru-RU" dirty="0"/>
              <a:t>SQL</a:t>
            </a:r>
          </a:p>
          <a:p>
            <a:r>
              <a:rPr lang="ru-RU" dirty="0"/>
              <a:t>XML, JSON, HTML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 err="1"/>
              <a:t>Git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Парадигмы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7684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AE9E3A-AABD-F04D-81A3-0B253666E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Оно нам надо?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B9E00A-339F-6B40-B9DA-F9C0FFBEE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Давайте посмотрим </a:t>
            </a:r>
            <a:r>
              <a:rPr lang="en-US" dirty="0" err="1"/>
              <a:t>hh</a:t>
            </a:r>
            <a:endParaRPr lang="en-US" dirty="0"/>
          </a:p>
          <a:p>
            <a:r>
              <a:rPr lang="ru-RU" dirty="0"/>
              <a:t>Должен ли </a:t>
            </a:r>
            <a:r>
              <a:rPr lang="en-US" dirty="0"/>
              <a:t>Data Scientist </a:t>
            </a:r>
            <a:r>
              <a:rPr lang="ru-RU" dirty="0"/>
              <a:t>видеть</a:t>
            </a:r>
            <a:r>
              <a:rPr lang="en-US" dirty="0"/>
              <a:t> </a:t>
            </a:r>
            <a:r>
              <a:rPr lang="ru-RU" dirty="0"/>
              <a:t>базу?</a:t>
            </a:r>
          </a:p>
          <a:p>
            <a:r>
              <a:rPr lang="ru-RU" dirty="0"/>
              <a:t>Что мы будем делать в будущем?</a:t>
            </a:r>
          </a:p>
        </p:txBody>
      </p:sp>
    </p:spTree>
    <p:extLst>
      <p:ext uri="{BB962C8B-B14F-4D97-AF65-F5344CB8AC3E}">
        <p14:creationId xmlns:p14="http://schemas.microsoft.com/office/powerpoint/2010/main" val="597169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A35FF0-6D16-6A4A-BE8E-87804F0D0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Парадигмы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2285CBA-FDCF-9C4D-9201-A20B64A406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236" y="1690688"/>
            <a:ext cx="8839441" cy="3548403"/>
          </a:xfrm>
        </p:spPr>
      </p:pic>
    </p:spTree>
    <p:extLst>
      <p:ext uri="{BB962C8B-B14F-4D97-AF65-F5344CB8AC3E}">
        <p14:creationId xmlns:p14="http://schemas.microsoft.com/office/powerpoint/2010/main" val="870305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CF0F0-AE82-5E46-AE7F-7BAA8B46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решим задачу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8A754B-1DB1-8C4B-B4A9-6FACC8373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Дан список списков:</a:t>
            </a:r>
            <a:r>
              <a:rPr lang="en-US" dirty="0"/>
              <a:t> [[1,2,3,…],[4,5,7,…],…]</a:t>
            </a:r>
          </a:p>
          <a:p>
            <a:r>
              <a:rPr lang="ru-RU" dirty="0"/>
              <a:t>Найти сумму вторых элементов всех вложенных списков: 2+5+…</a:t>
            </a:r>
          </a:p>
          <a:p>
            <a:endParaRPr lang="ru-RU" dirty="0"/>
          </a:p>
          <a:p>
            <a:r>
              <a:rPr lang="ru-RU" dirty="0"/>
              <a:t>Предложите разные решения на </a:t>
            </a:r>
            <a:r>
              <a:rPr lang="en-US" dirty="0"/>
              <a:t>Python</a:t>
            </a:r>
          </a:p>
          <a:p>
            <a:r>
              <a:rPr lang="ru-RU" dirty="0"/>
              <a:t>Может быть есть красивые решения на других языках?</a:t>
            </a:r>
          </a:p>
          <a:p>
            <a:r>
              <a:rPr lang="ru-RU" dirty="0"/>
              <a:t>Сколько человек выбрали, то или иное решение?</a:t>
            </a:r>
          </a:p>
          <a:p>
            <a:r>
              <a:rPr lang="ru-RU" dirty="0"/>
              <a:t>Какое решение лучше и почему?</a:t>
            </a:r>
          </a:p>
        </p:txBody>
      </p:sp>
    </p:spTree>
    <p:extLst>
      <p:ext uri="{BB962C8B-B14F-4D97-AF65-F5344CB8AC3E}">
        <p14:creationId xmlns:p14="http://schemas.microsoft.com/office/powerpoint/2010/main" val="135929294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1179</TotalTime>
  <Words>924</Words>
  <Application>Microsoft Macintosh PowerPoint</Application>
  <PresentationFormat>Экран (4:3)</PresentationFormat>
  <Paragraphs>166</Paragraphs>
  <Slides>30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Courier New</vt:lpstr>
      <vt:lpstr>Тема Office</vt:lpstr>
      <vt:lpstr>Современные методы программирования</vt:lpstr>
      <vt:lpstr>План</vt:lpstr>
      <vt:lpstr>Источники</vt:lpstr>
      <vt:lpstr>Языки программирования</vt:lpstr>
      <vt:lpstr>Эскимосы и снег</vt:lpstr>
      <vt:lpstr>Что нужно знать</vt:lpstr>
      <vt:lpstr>Оно нам надо?</vt:lpstr>
      <vt:lpstr>Парадигмы</vt:lpstr>
      <vt:lpstr>Давайте решим задачу</vt:lpstr>
      <vt:lpstr>Python</vt:lpstr>
      <vt:lpstr>Где писать код?</vt:lpstr>
      <vt:lpstr>PEP8</vt:lpstr>
      <vt:lpstr>PEP8</vt:lpstr>
      <vt:lpstr>import this</vt:lpstr>
      <vt:lpstr> Метод k ближайших соседей</vt:lpstr>
      <vt:lpstr>Задача</vt:lpstr>
      <vt:lpstr>Модель данных Python</vt:lpstr>
      <vt:lpstr>Переменные</vt:lpstr>
      <vt:lpstr>Задача</vt:lpstr>
      <vt:lpstr>Виды последовательностей</vt:lpstr>
      <vt:lpstr>Представление в памяти</vt:lpstr>
      <vt:lpstr>Последовательности</vt:lpstr>
      <vt:lpstr>Итератор</vt:lpstr>
      <vt:lpstr>Итератор</vt:lpstr>
      <vt:lpstr>Домашнее задание</vt:lpstr>
      <vt:lpstr>Домашнее задание</vt:lpstr>
      <vt:lpstr>Отображения</vt:lpstr>
      <vt:lpstr>Ограничение на ключи</vt:lpstr>
      <vt:lpstr>Множества</vt:lpstr>
      <vt:lpstr>Операции на множествах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70</cp:revision>
  <cp:lastPrinted>2019-09-06T18:03:06Z</cp:lastPrinted>
  <dcterms:created xsi:type="dcterms:W3CDTF">2019-09-06T18:00:12Z</dcterms:created>
  <dcterms:modified xsi:type="dcterms:W3CDTF">2022-09-19T14:39:27Z</dcterms:modified>
</cp:coreProperties>
</file>

<file path=docProps/thumbnail.jpeg>
</file>